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anrope"/>
      <p:regular r:id="rId14"/>
      <p:bold r:id="rId15"/>
    </p:embeddedFont>
    <p:embeddedFont>
      <p:font typeface="Bebas Neue"/>
      <p:regular r:id="rId16"/>
    </p:embeddedFont>
    <p:embeddedFont>
      <p:font typeface="Manrope ExtraBold"/>
      <p:bold r:id="rId17"/>
    </p:embeddedFont>
    <p:embeddedFont>
      <p:font typeface="Syncopate"/>
      <p:regular r:id="rId18"/>
      <p:bold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anrope-bold.fntdata"/><Relationship Id="rId14" Type="http://schemas.openxmlformats.org/officeDocument/2006/relationships/font" Target="fonts/Manrope-regular.fntdata"/><Relationship Id="rId17" Type="http://schemas.openxmlformats.org/officeDocument/2006/relationships/font" Target="fonts/ManropeExtraBold-bold.fntdata"/><Relationship Id="rId16" Type="http://schemas.openxmlformats.org/officeDocument/2006/relationships/font" Target="fonts/BebasNeue-regular.fntdata"/><Relationship Id="rId19" Type="http://schemas.openxmlformats.org/officeDocument/2006/relationships/font" Target="fonts/Syncopate-bold.fntdata"/><Relationship Id="rId18" Type="http://schemas.openxmlformats.org/officeDocument/2006/relationships/font" Target="fonts/Syncopat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blnews.org/a-survey-shows-that-many-college-students-struggle-to-maintain-focus-and-discipline-in-distance-learnin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sion.fe.uni-lj.si/cvww2016/proceedings/papers/05.pd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c805f48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c805f48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https://iblnews.org/a-survey-shows-that-many-college-students-struggle-to-maintain-focus-and-discipline-in-distance-learning/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c805f48e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c805f48e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f6e91f3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f6e91f3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c805f48e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c805f48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http://vision.fe.uni-lj.si/cvww2016/proceedings/papers/05.pdf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c805f48ef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c805f48ef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d3d51c7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d3d51c7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c805f48ef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c805f48ef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17850" y="1093800"/>
            <a:ext cx="6708300" cy="24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76350" y="3573900"/>
            <a:ext cx="60096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402350" y="1667750"/>
            <a:ext cx="4339200" cy="13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402350" y="2978625"/>
            <a:ext cx="4339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2075838" y="2877313"/>
            <a:ext cx="4992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75850" y="1734288"/>
            <a:ext cx="49923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713100" y="2308275"/>
            <a:ext cx="42723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>
            <a:off x="2244850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100" y="3807075"/>
            <a:ext cx="42723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2266950" y="2308275"/>
            <a:ext cx="46101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3967600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266950" y="3807075"/>
            <a:ext cx="46101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4727200" y="1912650"/>
            <a:ext cx="357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727200" y="2409150"/>
            <a:ext cx="35739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713100" y="928250"/>
            <a:ext cx="413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13100" y="1424750"/>
            <a:ext cx="4134300" cy="27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2" type="title"/>
          </p:nvPr>
        </p:nvSpPr>
        <p:spPr>
          <a:xfrm>
            <a:off x="785300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785300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title"/>
          </p:nvPr>
        </p:nvSpPr>
        <p:spPr>
          <a:xfrm>
            <a:off x="3484422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3484422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title"/>
          </p:nvPr>
        </p:nvSpPr>
        <p:spPr>
          <a:xfrm>
            <a:off x="6183550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6183550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7" type="subTitle"/>
          </p:nvPr>
        </p:nvSpPr>
        <p:spPr>
          <a:xfrm>
            <a:off x="785300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8" type="subTitle"/>
          </p:nvPr>
        </p:nvSpPr>
        <p:spPr>
          <a:xfrm>
            <a:off x="3484422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9" type="subTitle"/>
          </p:nvPr>
        </p:nvSpPr>
        <p:spPr>
          <a:xfrm>
            <a:off x="6183550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2" type="title"/>
          </p:nvPr>
        </p:nvSpPr>
        <p:spPr>
          <a:xfrm>
            <a:off x="1932900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1932900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4601398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4601388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5" type="title"/>
          </p:nvPr>
        </p:nvSpPr>
        <p:spPr>
          <a:xfrm>
            <a:off x="1932900" y="335435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1932900" y="367295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7" type="title"/>
          </p:nvPr>
        </p:nvSpPr>
        <p:spPr>
          <a:xfrm>
            <a:off x="4601398" y="335435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4601388" y="367295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72000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subTitle"/>
          </p:nvPr>
        </p:nvSpPr>
        <p:spPr>
          <a:xfrm>
            <a:off x="720000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hasCustomPrompt="1" idx="3" type="title"/>
          </p:nvPr>
        </p:nvSpPr>
        <p:spPr>
          <a:xfrm>
            <a:off x="1617000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335955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359525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hasCustomPrompt="1" idx="6" type="title"/>
          </p:nvPr>
        </p:nvSpPr>
        <p:spPr>
          <a:xfrm>
            <a:off x="4256550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599905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5999050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hasCustomPrompt="1" idx="9" type="title"/>
          </p:nvPr>
        </p:nvSpPr>
        <p:spPr>
          <a:xfrm>
            <a:off x="6896075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/>
          <p:nvPr>
            <p:ph idx="13" type="subTitle"/>
          </p:nvPr>
        </p:nvSpPr>
        <p:spPr>
          <a:xfrm>
            <a:off x="2039800" y="1956575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4" type="subTitle"/>
          </p:nvPr>
        </p:nvSpPr>
        <p:spPr>
          <a:xfrm>
            <a:off x="2039750" y="2312075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hasCustomPrompt="1" idx="15" type="title"/>
          </p:nvPr>
        </p:nvSpPr>
        <p:spPr>
          <a:xfrm>
            <a:off x="2936800" y="1280113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16" type="subTitle"/>
          </p:nvPr>
        </p:nvSpPr>
        <p:spPr>
          <a:xfrm>
            <a:off x="4679300" y="1956575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7" type="subTitle"/>
          </p:nvPr>
        </p:nvSpPr>
        <p:spPr>
          <a:xfrm>
            <a:off x="4679275" y="2312075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hasCustomPrompt="1" idx="18" type="title"/>
          </p:nvPr>
        </p:nvSpPr>
        <p:spPr>
          <a:xfrm>
            <a:off x="5576325" y="1280113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432900" y="2308275"/>
            <a:ext cx="49980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327625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2900" y="3807075"/>
            <a:ext cx="49980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title"/>
          </p:nvPr>
        </p:nvSpPr>
        <p:spPr>
          <a:xfrm>
            <a:off x="934375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934375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title"/>
          </p:nvPr>
        </p:nvSpPr>
        <p:spPr>
          <a:xfrm>
            <a:off x="3488400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3488400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title"/>
          </p:nvPr>
        </p:nvSpPr>
        <p:spPr>
          <a:xfrm>
            <a:off x="934375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934375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7" type="title"/>
          </p:nvPr>
        </p:nvSpPr>
        <p:spPr>
          <a:xfrm>
            <a:off x="3488400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3488400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9" type="title"/>
          </p:nvPr>
        </p:nvSpPr>
        <p:spPr>
          <a:xfrm>
            <a:off x="6042305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1"/>
          <p:cNvSpPr txBox="1"/>
          <p:nvPr>
            <p:ph idx="13" type="subTitle"/>
          </p:nvPr>
        </p:nvSpPr>
        <p:spPr>
          <a:xfrm>
            <a:off x="6042305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4" type="title"/>
          </p:nvPr>
        </p:nvSpPr>
        <p:spPr>
          <a:xfrm>
            <a:off x="6042305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21"/>
          <p:cNvSpPr txBox="1"/>
          <p:nvPr>
            <p:ph idx="15" type="subTitle"/>
          </p:nvPr>
        </p:nvSpPr>
        <p:spPr>
          <a:xfrm>
            <a:off x="6042305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hasCustomPrompt="1" type="title"/>
          </p:nvPr>
        </p:nvSpPr>
        <p:spPr>
          <a:xfrm>
            <a:off x="713100" y="1248146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713100" y="1861154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hasCustomPrompt="1" idx="2" type="title"/>
          </p:nvPr>
        </p:nvSpPr>
        <p:spPr>
          <a:xfrm>
            <a:off x="4615200" y="1248125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4615200" y="1861150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hasCustomPrompt="1" idx="4" type="title"/>
          </p:nvPr>
        </p:nvSpPr>
        <p:spPr>
          <a:xfrm>
            <a:off x="2664225" y="2877525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22"/>
          <p:cNvSpPr txBox="1"/>
          <p:nvPr>
            <p:ph idx="5" type="subTitle"/>
          </p:nvPr>
        </p:nvSpPr>
        <p:spPr>
          <a:xfrm>
            <a:off x="2664150" y="3489800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713100" y="1569900"/>
            <a:ext cx="38589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572000" y="1569900"/>
            <a:ext cx="38589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type="title"/>
          </p:nvPr>
        </p:nvSpPr>
        <p:spPr>
          <a:xfrm>
            <a:off x="720000" y="919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2531950" y="530913"/>
            <a:ext cx="40803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2531950" y="1403913"/>
            <a:ext cx="40803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/>
        </p:nvSpPr>
        <p:spPr>
          <a:xfrm>
            <a:off x="3072000" y="3613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49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84650" y="874425"/>
            <a:ext cx="75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84650" y="3292875"/>
            <a:ext cx="75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784650" y="1447125"/>
            <a:ext cx="5742000" cy="16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784650" y="3865575"/>
            <a:ext cx="57420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933800" y="1978125"/>
            <a:ext cx="3497100" cy="23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933800" y="824500"/>
            <a:ext cx="34971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2061550" y="1520250"/>
            <a:ext cx="5020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061700" y="2362050"/>
            <a:ext cx="5020800" cy="126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evpost.com/software/487671/joins/DZhWfWVkV0nqX0LVVVlwiw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ctrTitle"/>
          </p:nvPr>
        </p:nvSpPr>
        <p:spPr>
          <a:xfrm>
            <a:off x="1227000" y="399825"/>
            <a:ext cx="6708300" cy="16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2"/>
                </a:solidFill>
              </a:rPr>
              <a:t>Automated Student Engagement System</a:t>
            </a:r>
            <a:r>
              <a:rPr b="0" lang="en" sz="5700">
                <a:solidFill>
                  <a:schemeClr val="lt2"/>
                </a:solidFill>
              </a:rPr>
              <a:t> </a:t>
            </a:r>
            <a:endParaRPr b="0" sz="5700">
              <a:solidFill>
                <a:schemeClr val="lt2"/>
              </a:solidFill>
            </a:endParaRPr>
          </a:p>
        </p:txBody>
      </p:sp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2710175" y="2197350"/>
            <a:ext cx="6009600" cy="2710800"/>
          </a:xfrm>
          <a:prstGeom prst="rect">
            <a:avLst/>
          </a:prstGeom>
          <a:solidFill>
            <a:srgbClr val="D9D2E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Name: ASEAN Boleh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DEVPOST link: </a:t>
            </a:r>
            <a:r>
              <a:rPr lang="en" sz="1300" u="sng">
                <a:solidFill>
                  <a:srgbClr val="0B53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aSES DEVPOST</a:t>
            </a:r>
            <a:endParaRPr sz="13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Lee Juin </a:t>
            </a:r>
            <a:r>
              <a:rPr i="1" lang="en" sz="1500">
                <a:solidFill>
                  <a:srgbClr val="999999"/>
                </a:solidFill>
              </a:rPr>
              <a:t>@Neo-Zenith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Daniel Tan Teck Wee </a:t>
            </a:r>
            <a:r>
              <a:rPr i="1" lang="en" sz="1500">
                <a:solidFill>
                  <a:srgbClr val="999999"/>
                </a:solidFill>
              </a:rPr>
              <a:t>@DanielTanTWOfficial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Ng Woon Yee </a:t>
            </a:r>
            <a:r>
              <a:rPr i="1" lang="en" sz="1500">
                <a:solidFill>
                  <a:srgbClr val="999999"/>
                </a:solidFill>
              </a:rPr>
              <a:t>@woonyee28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Lee Ci Hui </a:t>
            </a:r>
            <a:r>
              <a:rPr i="1" lang="en" sz="1500">
                <a:solidFill>
                  <a:srgbClr val="999999"/>
                </a:solidFill>
              </a:rPr>
              <a:t>@perfectsquare123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Weng Pei He </a:t>
            </a:r>
            <a:r>
              <a:rPr i="1" lang="en" sz="1500">
                <a:solidFill>
                  <a:srgbClr val="999999"/>
                </a:solidFill>
              </a:rPr>
              <a:t>@wph12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Bernice Koh Jun Yan </a:t>
            </a:r>
            <a:r>
              <a:rPr i="1" lang="en" sz="1500">
                <a:solidFill>
                  <a:srgbClr val="999999"/>
                </a:solidFill>
              </a:rPr>
              <a:t>@bernicekjy</a:t>
            </a:r>
            <a:endParaRPr i="1" sz="1500">
              <a:solidFill>
                <a:srgbClr val="999999"/>
              </a:solidFill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0275"/>
            <a:ext cx="2413550" cy="24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720000" y="150600"/>
            <a:ext cx="7704000" cy="49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Background </a:t>
            </a:r>
            <a:endParaRPr sz="2200"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146275" y="713700"/>
            <a:ext cx="8796300" cy="28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line with the</a:t>
            </a:r>
            <a:r>
              <a:rPr lang="en" sz="1300"/>
              <a:t> </a:t>
            </a:r>
            <a:r>
              <a:rPr b="1" i="1" lang="en" sz="1300">
                <a:solidFill>
                  <a:srgbClr val="7F6000"/>
                </a:solidFill>
              </a:rPr>
              <a:t>seven National AI Projects that address Key Challenges</a:t>
            </a:r>
            <a:r>
              <a:rPr lang="en" sz="1300"/>
              <a:t> in Singapore, we decided to focus on the </a:t>
            </a:r>
            <a:r>
              <a:rPr b="1" lang="en" sz="1300">
                <a:solidFill>
                  <a:srgbClr val="FFC800"/>
                </a:solidFill>
              </a:rPr>
              <a:t>Education</a:t>
            </a:r>
            <a:r>
              <a:rPr lang="en" sz="1300"/>
              <a:t> section. Our objective is to provide </a:t>
            </a:r>
            <a:r>
              <a:rPr b="1" lang="en" sz="1300">
                <a:solidFill>
                  <a:srgbClr val="FFC800"/>
                </a:solidFill>
              </a:rPr>
              <a:t>personalised</a:t>
            </a:r>
            <a:r>
              <a:rPr b="1" lang="en" sz="1300"/>
              <a:t> </a:t>
            </a:r>
            <a:r>
              <a:rPr lang="en" sz="1300"/>
              <a:t>education for students through enhancing the learning experience for both teachers and students</a:t>
            </a:r>
            <a:br>
              <a:rPr lang="en" sz="1300"/>
            </a:b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study showed that </a:t>
            </a:r>
            <a:r>
              <a:rPr b="1" lang="en" sz="1300">
                <a:solidFill>
                  <a:srgbClr val="FFC800"/>
                </a:solidFill>
              </a:rPr>
              <a:t>64%</a:t>
            </a:r>
            <a:r>
              <a:rPr lang="en" sz="1300"/>
              <a:t> of students struggle to maintain </a:t>
            </a:r>
            <a:r>
              <a:rPr b="1" lang="en" sz="1300"/>
              <a:t>focus and discipline </a:t>
            </a:r>
            <a:r>
              <a:rPr lang="en" sz="1300"/>
              <a:t>over online learning</a:t>
            </a:r>
            <a:br>
              <a:rPr lang="en" sz="1300"/>
            </a:b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With classes held in online settings, teachers also struggle to track the level of engagement of all students</a:t>
            </a:r>
            <a:br>
              <a:rPr lang="en" sz="1300"/>
            </a:br>
            <a:endParaRPr sz="10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If teachers </a:t>
            </a:r>
            <a:r>
              <a:rPr b="1" lang="en" sz="1300"/>
              <a:t>knew</a:t>
            </a:r>
            <a:r>
              <a:rPr b="1" lang="en" sz="1300">
                <a:solidFill>
                  <a:srgbClr val="FFC800"/>
                </a:solidFill>
              </a:rPr>
              <a:t> how engaged and focused their students</a:t>
            </a:r>
            <a:r>
              <a:rPr b="1" lang="en" sz="1300"/>
              <a:t> are in class during certain periods of time</a:t>
            </a:r>
            <a:r>
              <a:rPr lang="en" sz="1300"/>
              <a:t>, they can improve their teaching methods by: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Adjusting their </a:t>
            </a:r>
            <a:r>
              <a:rPr lang="en" sz="1300"/>
              <a:t>teaching pace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Putting more emphasis on harder topics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33"/>
          <p:cNvSpPr/>
          <p:nvPr/>
        </p:nvSpPr>
        <p:spPr>
          <a:xfrm>
            <a:off x="4346400" y="3034875"/>
            <a:ext cx="280200" cy="43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type="title"/>
          </p:nvPr>
        </p:nvSpPr>
        <p:spPr>
          <a:xfrm>
            <a:off x="720000" y="3601800"/>
            <a:ext cx="7704000" cy="43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 Statement</a:t>
            </a:r>
            <a:endParaRPr sz="2200"/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532500" y="4168725"/>
            <a:ext cx="8120400" cy="771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How might we harness AI to help teachers determine the level of </a:t>
            </a:r>
            <a:r>
              <a:rPr b="1" lang="en" sz="2100"/>
              <a:t>engagement</a:t>
            </a:r>
            <a:r>
              <a:rPr lang="en" sz="2100"/>
              <a:t> of students in online learning?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753900" y="37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265500" y="856425"/>
            <a:ext cx="8613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2E9"/>
                </a:solidFill>
              </a:rPr>
              <a:t>aSES (Automated Student Engagement System)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computer vision based system</a:t>
            </a:r>
            <a:r>
              <a:rPr lang="en"/>
              <a:t> that t</a:t>
            </a:r>
            <a:r>
              <a:rPr lang="en"/>
              <a:t>racks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>
                <a:solidFill>
                  <a:srgbClr val="FFC800"/>
                </a:solidFill>
              </a:rPr>
              <a:t>students level of engagement in real-time</a:t>
            </a:r>
            <a:r>
              <a:rPr lang="en"/>
              <a:t> during an online class session 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229800" y="69600"/>
            <a:ext cx="8752200" cy="393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How might we harness AI to help teachers determine the level of </a:t>
            </a:r>
            <a:r>
              <a:rPr b="1" lang="en" sz="1300"/>
              <a:t>engagement</a:t>
            </a:r>
            <a:r>
              <a:rPr lang="en" sz="1300"/>
              <a:t> of students in online learning?</a:t>
            </a:r>
            <a:endParaRPr sz="1300"/>
          </a:p>
        </p:txBody>
      </p:sp>
      <p:sp>
        <p:nvSpPr>
          <p:cNvPr id="184" name="Google Shape;184;p34"/>
          <p:cNvSpPr txBox="1"/>
          <p:nvPr/>
        </p:nvSpPr>
        <p:spPr>
          <a:xfrm>
            <a:off x="229800" y="1440200"/>
            <a:ext cx="3836100" cy="3553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DURING CLASS</a:t>
            </a:r>
            <a:endParaRPr b="1" u="sng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System is run on the students’ devices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During online classes, student engagement is tracked via their webcam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class, results are uploaded to the cloud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Based on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Eye Aspect Ratio measurement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and</a:t>
            </a: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face detection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300">
              <a:solidFill>
                <a:srgbClr val="FFC8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C8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Every second, the student is categorised as engaged or disengaged based on their eye movements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-&gt;</a:t>
            </a:r>
            <a:r>
              <a:rPr i="1" lang="en" sz="1300">
                <a:solidFill>
                  <a:schemeClr val="lt1"/>
                </a:solidFill>
                <a:highlight>
                  <a:srgbClr val="351C75"/>
                </a:highlight>
                <a:latin typeface="Manrope"/>
                <a:ea typeface="Manrope"/>
                <a:cs typeface="Manrope"/>
                <a:sym typeface="Manrope"/>
              </a:rPr>
              <a:t>Disengaged: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when the student’s face is undetected OR their eyes are closed/ partially closed </a:t>
            </a:r>
            <a:r>
              <a:rPr b="1"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for a fixed period of time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(ie. 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seconds)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5931650" y="1440200"/>
            <a:ext cx="2980800" cy="3361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CLASS</a:t>
            </a:r>
            <a:endParaRPr b="1" u="sng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Through the system portal, teachers can observe reports on student engagements for: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Individual students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entire class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By querying their names, course, module, group and matriculation number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reports show the 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graphical results of student engagement against the time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since the class started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21699" l="9751" r="48718" t="59128"/>
          <a:stretch/>
        </p:blipFill>
        <p:spPr>
          <a:xfrm>
            <a:off x="4317200" y="3469800"/>
            <a:ext cx="1363159" cy="3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4426325" y="2689400"/>
            <a:ext cx="11991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chemeClr val="lt1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720000" y="171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838200" y="1083250"/>
            <a:ext cx="74676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FRONT END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Django Template and Streamlit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838200" y="3923975"/>
            <a:ext cx="7467600" cy="61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SERVER LAYER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SQLite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5112875" y="2438525"/>
            <a:ext cx="32028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BACKEND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Django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1309925" y="2438525"/>
            <a:ext cx="3630300" cy="7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AI MODEL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OpenCV with Python dlib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2145950" y="17792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 rot="10800000">
            <a:off x="3737600" y="1779638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3011075" y="32963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/>
          <p:nvPr/>
        </p:nvSpPr>
        <p:spPr>
          <a:xfrm>
            <a:off x="5804450" y="17792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5"/>
          <p:cNvSpPr/>
          <p:nvPr/>
        </p:nvSpPr>
        <p:spPr>
          <a:xfrm rot="10800000">
            <a:off x="7396100" y="1798875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/>
          <p:nvPr/>
        </p:nvSpPr>
        <p:spPr>
          <a:xfrm>
            <a:off x="5804450" y="32963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/>
          <p:nvPr/>
        </p:nvSpPr>
        <p:spPr>
          <a:xfrm rot="10800000">
            <a:off x="7396100" y="3296738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/>
        </p:nvSpPr>
        <p:spPr>
          <a:xfrm>
            <a:off x="3162875" y="34023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Store Engagement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5906075" y="34023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Retrieve Student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2324675" y="1878350"/>
            <a:ext cx="141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Process Video Input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5982275" y="18783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Display Statistical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720000" y="105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4175" y="492000"/>
            <a:ext cx="66351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Method: 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FFC800"/>
                </a:solidFill>
              </a:rPr>
              <a:t>OpenCV</a:t>
            </a:r>
            <a:r>
              <a:rPr lang="en" sz="1300"/>
              <a:t> with </a:t>
            </a:r>
            <a:r>
              <a:rPr lang="en" sz="1300">
                <a:solidFill>
                  <a:srgbClr val="FFC800"/>
                </a:solidFill>
              </a:rPr>
              <a:t>dlib</a:t>
            </a:r>
            <a:r>
              <a:rPr lang="en" sz="1300"/>
              <a:t> as our main machine learning libraries.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Detect face using "HOG-based" face detector from </a:t>
            </a:r>
            <a:r>
              <a:rPr lang="en" sz="1300">
                <a:solidFill>
                  <a:srgbClr val="FFC800"/>
                </a:solidFill>
              </a:rPr>
              <a:t>dlib</a:t>
            </a:r>
            <a:endParaRPr sz="1300">
              <a:solidFill>
                <a:srgbClr val="FFC8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Predict Facial Landmarks using</a:t>
            </a:r>
            <a:r>
              <a:rPr lang="en" sz="1300">
                <a:solidFill>
                  <a:srgbClr val="FFC800"/>
                </a:solidFill>
              </a:rPr>
              <a:t> dlib</a:t>
            </a:r>
            <a:r>
              <a:rPr lang="en" sz="1300"/>
              <a:t> and obtain Facial Landmarks index for both eyes using module </a:t>
            </a:r>
            <a:r>
              <a:rPr lang="en" sz="1300">
                <a:solidFill>
                  <a:srgbClr val="FFC800"/>
                </a:solidFill>
              </a:rPr>
              <a:t>face_utils</a:t>
            </a:r>
            <a:endParaRPr sz="1300">
              <a:solidFill>
                <a:srgbClr val="FFC8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Live video streaming through USB/webcam/Raspberry Pi camera using module VideoStream in library </a:t>
            </a:r>
            <a:r>
              <a:rPr lang="en" sz="1300">
                <a:solidFill>
                  <a:srgbClr val="FFC800"/>
                </a:solidFill>
              </a:rPr>
              <a:t>imutils</a:t>
            </a:r>
            <a:endParaRPr sz="1300"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75" y="629000"/>
            <a:ext cx="2123674" cy="1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775" y="2029013"/>
            <a:ext cx="2123674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6824113" y="3358025"/>
            <a:ext cx="2205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2D facial landmark locations of each eye is represented by</a:t>
            </a:r>
            <a:r>
              <a:rPr lang="en" sz="9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 6 (x,y) -coordinates</a:t>
            </a:r>
            <a:r>
              <a:rPr lang="en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starting from the left-corner of eyes (from the perspective of 3rd party), and plotting it clockwise evenly for the remaining region.</a:t>
            </a:r>
            <a:endParaRPr sz="9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314163" y="2247038"/>
            <a:ext cx="598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Calculate the average Eye Aspect Ratio (EAR) of each student: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52475" y="3824650"/>
            <a:ext cx="6192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Eyes open:        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EAR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 approx. constant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Eyes closed:    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EAR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= 0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For the first</a:t>
            </a:r>
            <a:r>
              <a:rPr lang="en" sz="13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 5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seconds, we calibrate the average of EAR of the student.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We then set a threshold of </a:t>
            </a:r>
            <a:r>
              <a:rPr lang="en" sz="13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90%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of average EAR to signify closed eyes.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973" y="2703400"/>
            <a:ext cx="4268124" cy="8704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3180000" dist="57150">
              <a:schemeClr val="lt1">
                <a:alpha val="50000"/>
              </a:schemeClr>
            </a:outerShdw>
          </a:effectLst>
        </p:spPr>
      </p:pic>
      <p:sp>
        <p:nvSpPr>
          <p:cNvPr id="220" name="Google Shape;220;p36"/>
          <p:cNvSpPr txBox="1"/>
          <p:nvPr/>
        </p:nvSpPr>
        <p:spPr>
          <a:xfrm>
            <a:off x="8043025" y="1454250"/>
            <a:ext cx="9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Eyes open</a:t>
            </a:r>
            <a:endParaRPr b="1" sz="1200">
              <a:highlight>
                <a:schemeClr val="lt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8043025" y="2854275"/>
            <a:ext cx="9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Eyes close</a:t>
            </a:r>
            <a:endParaRPr b="1" sz="1200">
              <a:highlight>
                <a:schemeClr val="lt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0000" y="26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: CLIENT SIDE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996325" y="1215750"/>
            <a:ext cx="27090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Able to indicate that students are disengaged when eyes are closed, face is not looking at the screen and when student moves away from the device.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950" y="2338150"/>
            <a:ext cx="1832367" cy="13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325" y="2338150"/>
            <a:ext cx="1885675" cy="131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325" y="3635175"/>
            <a:ext cx="1885674" cy="12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950" y="3634600"/>
            <a:ext cx="1832375" cy="12853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720000" y="1386150"/>
            <a:ext cx="2709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Simple form to record student and class information at the start of each session.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13" y="2122650"/>
            <a:ext cx="2935164" cy="25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/>
          <p:nvPr/>
        </p:nvSpPr>
        <p:spPr>
          <a:xfrm>
            <a:off x="425750" y="1088775"/>
            <a:ext cx="3649500" cy="390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4521500" y="1088775"/>
            <a:ext cx="4027800" cy="390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SERVER SIDE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720000" y="883500"/>
            <a:ext cx="7638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the class, teacher</a:t>
            </a:r>
            <a:r>
              <a:rPr lang="en"/>
              <a:t>s can view the statistics of the engagement levels of their students at </a:t>
            </a:r>
            <a:r>
              <a:rPr lang="en">
                <a:solidFill>
                  <a:srgbClr val="FFC800"/>
                </a:solidFill>
              </a:rPr>
              <a:t>any particular point of time</a:t>
            </a:r>
            <a:r>
              <a:rPr lang="en"/>
              <a:t> throughout the duration of the class, either for an individual or for the class as a whole.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1564150" y="1814625"/>
            <a:ext cx="18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Individual Statistics</a:t>
            </a:r>
            <a:endParaRPr b="1"/>
          </a:p>
        </p:txBody>
      </p:sp>
      <p:sp>
        <p:nvSpPr>
          <p:cNvPr id="243" name="Google Shape;243;p38"/>
          <p:cNvSpPr/>
          <p:nvPr/>
        </p:nvSpPr>
        <p:spPr>
          <a:xfrm>
            <a:off x="424350" y="1572750"/>
            <a:ext cx="8229600" cy="6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6157075" y="1854950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Class </a:t>
            </a:r>
            <a:r>
              <a:rPr b="1" lang="en"/>
              <a:t>Statistics</a:t>
            </a:r>
            <a:endParaRPr b="1"/>
          </a:p>
        </p:txBody>
      </p:sp>
      <p:sp>
        <p:nvSpPr>
          <p:cNvPr id="245" name="Google Shape;245;p38"/>
          <p:cNvSpPr/>
          <p:nvPr/>
        </p:nvSpPr>
        <p:spPr>
          <a:xfrm rot="5400000">
            <a:off x="3063600" y="3417450"/>
            <a:ext cx="2951100" cy="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50" y="2427650"/>
            <a:ext cx="1866600" cy="22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000" y="2841500"/>
            <a:ext cx="2333100" cy="145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50" y="2427349"/>
            <a:ext cx="1865400" cy="22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9241" y="2843450"/>
            <a:ext cx="2331600" cy="145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5378825" y="3608300"/>
            <a:ext cx="907500" cy="33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5378825" y="4089025"/>
            <a:ext cx="1476300" cy="307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nrope"/>
                <a:ea typeface="Manrope"/>
                <a:cs typeface="Manrope"/>
                <a:sym typeface="Manrope"/>
              </a:rPr>
              <a:t>Leave this section blank</a:t>
            </a:r>
            <a:endParaRPr sz="8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635925" y="605075"/>
            <a:ext cx="3989700" cy="366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Future Improvements</a:t>
            </a:r>
            <a:endParaRPr sz="1500"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4344775" y="945375"/>
            <a:ext cx="46848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Eye detection algorithm can be improved for </a:t>
            </a:r>
            <a:r>
              <a:rPr lang="en" sz="1100">
                <a:solidFill>
                  <a:srgbClr val="FFC800"/>
                </a:solidFill>
              </a:rPr>
              <a:t>greater accuracy</a:t>
            </a:r>
            <a:br>
              <a:rPr lang="en" sz="1100"/>
            </a:br>
            <a:endParaRPr sz="6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Dependencies can be </a:t>
            </a:r>
            <a:r>
              <a:rPr lang="en" sz="1100">
                <a:solidFill>
                  <a:srgbClr val="FFC800"/>
                </a:solidFill>
              </a:rPr>
              <a:t>built into</a:t>
            </a:r>
            <a:r>
              <a:rPr lang="en" sz="1100"/>
              <a:t> a client program for easier installation</a:t>
            </a:r>
            <a:br>
              <a:rPr lang="en" sz="1100"/>
            </a:br>
            <a:endParaRPr sz="4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 can be expanded to include facial recognition with </a:t>
            </a:r>
            <a:r>
              <a:rPr lang="en" sz="1100">
                <a:solidFill>
                  <a:srgbClr val="FFC800"/>
                </a:solidFill>
              </a:rPr>
              <a:t>multiple users</a:t>
            </a:r>
            <a:r>
              <a:rPr lang="en" sz="1100"/>
              <a:t> in the field of vision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Applicable to in-person learning in lecture theatres/ classrooms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Solution can be applied in other fields such as </a:t>
            </a:r>
            <a:r>
              <a:rPr lang="en" sz="1100">
                <a:solidFill>
                  <a:srgbClr val="FFC800"/>
                </a:solidFill>
              </a:rPr>
              <a:t>transportation</a:t>
            </a:r>
            <a:r>
              <a:rPr lang="en" sz="1100"/>
              <a:t> (tracking driver's attention), </a:t>
            </a:r>
            <a:r>
              <a:rPr lang="en" sz="1100">
                <a:solidFill>
                  <a:srgbClr val="FFC800"/>
                </a:solidFill>
              </a:rPr>
              <a:t>media</a:t>
            </a:r>
            <a:r>
              <a:rPr lang="en" sz="1100"/>
              <a:t> (advertising) and</a:t>
            </a:r>
            <a:r>
              <a:rPr lang="en" sz="1100">
                <a:solidFill>
                  <a:srgbClr val="FFC800"/>
                </a:solidFill>
              </a:rPr>
              <a:t> medical industry</a:t>
            </a:r>
            <a:r>
              <a:rPr lang="en" sz="1100"/>
              <a:t> (research on attention-related disorders).</a:t>
            </a:r>
            <a:endParaRPr sz="1100"/>
          </a:p>
        </p:txBody>
      </p:sp>
      <p:cxnSp>
        <p:nvCxnSpPr>
          <p:cNvPr id="258" name="Google Shape;258;p39"/>
          <p:cNvCxnSpPr/>
          <p:nvPr/>
        </p:nvCxnSpPr>
        <p:spPr>
          <a:xfrm>
            <a:off x="4328275" y="848993"/>
            <a:ext cx="19500" cy="258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9"/>
          <p:cNvSpPr txBox="1"/>
          <p:nvPr>
            <p:ph type="title"/>
          </p:nvPr>
        </p:nvSpPr>
        <p:spPr>
          <a:xfrm>
            <a:off x="183475" y="620393"/>
            <a:ext cx="3989700" cy="453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</a:t>
            </a:r>
            <a:endParaRPr sz="1700"/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1779750" y="5975"/>
            <a:ext cx="55845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183600" y="1118275"/>
            <a:ext cx="39897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rgbClr val="FFC800"/>
                </a:solidFill>
              </a:rPr>
              <a:t>No data privacy issues</a:t>
            </a:r>
            <a:r>
              <a:rPr b="1" lang="en"/>
              <a:t>:</a:t>
            </a:r>
            <a:r>
              <a:rPr lang="en"/>
              <a:t> videos of students are not stored, only data on student engagement are stored in binary form (Engaged (</a:t>
            </a:r>
            <a:r>
              <a:rPr i="1" lang="en"/>
              <a:t>1</a:t>
            </a:r>
            <a:r>
              <a:rPr lang="en"/>
              <a:t>)/Disengaged (</a:t>
            </a:r>
            <a:r>
              <a:rPr i="1" lang="en"/>
              <a:t>0</a:t>
            </a:r>
            <a:r>
              <a:rPr lang="en"/>
              <a:t>))</a:t>
            </a:r>
            <a:br>
              <a:rPr lang="en"/>
            </a:br>
            <a:endParaRPr sz="3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rgbClr val="FFC800"/>
                </a:solidFill>
              </a:rPr>
              <a:t>Fast, efficient and easy to implement</a:t>
            </a:r>
            <a:r>
              <a:rPr b="1" lang="en"/>
              <a:t>, </a:t>
            </a:r>
            <a:r>
              <a:rPr lang="en"/>
              <a:t>as</a:t>
            </a:r>
            <a:r>
              <a:rPr b="1" lang="en"/>
              <a:t> </a:t>
            </a:r>
            <a:r>
              <a:rPr b="1" lang="en">
                <a:solidFill>
                  <a:srgbClr val="FFC800"/>
                </a:solidFill>
              </a:rPr>
              <a:t>s</a:t>
            </a:r>
            <a:r>
              <a:rPr b="1" lang="en">
                <a:solidFill>
                  <a:srgbClr val="FFC800"/>
                </a:solidFill>
              </a:rPr>
              <a:t>imple </a:t>
            </a:r>
            <a:r>
              <a:rPr b="1" lang="en">
                <a:solidFill>
                  <a:srgbClr val="FFC800"/>
                </a:solidFill>
              </a:rPr>
              <a:t>calculation</a:t>
            </a:r>
            <a:r>
              <a:rPr lang="en"/>
              <a:t> is used for Eye Aspect Ratio which is based on the ratio of distances between facial landmarks of the eyes, rather than traditional image processing methods that are more complex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codes used are open source =&gt; </a:t>
            </a:r>
            <a:r>
              <a:rPr lang="en">
                <a:solidFill>
                  <a:srgbClr val="FFC800"/>
                </a:solidFill>
              </a:rPr>
              <a:t>cost savings </a:t>
            </a:r>
            <a:r>
              <a:rPr lang="en"/>
              <a:t>(low overall budget)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 quality =&gt; </a:t>
            </a:r>
            <a:r>
              <a:rPr lang="en">
                <a:solidFill>
                  <a:srgbClr val="FFC800"/>
                </a:solidFill>
              </a:rPr>
              <a:t>continuous</a:t>
            </a:r>
            <a:r>
              <a:rPr lang="en">
                <a:solidFill>
                  <a:srgbClr val="FFC800"/>
                </a:solidFill>
              </a:rPr>
              <a:t> improvement</a:t>
            </a:r>
            <a:endParaRPr>
              <a:solidFill>
                <a:srgbClr val="FFC8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>
                <a:solidFill>
                  <a:srgbClr val="FFC800"/>
                </a:solidFill>
              </a:rPr>
              <a:t>Benefit </a:t>
            </a:r>
            <a:r>
              <a:rPr lang="en"/>
              <a:t>the student community and potentially the general public.</a:t>
            </a:r>
            <a:r>
              <a:rPr lang="en" sz="1400"/>
              <a:t> </a:t>
            </a:r>
            <a:r>
              <a:rPr lang="en"/>
              <a:t>For example, detecting the engagement status of a bus driver on a long ride to ensures the passenger's safety.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4378375" y="3518625"/>
            <a:ext cx="450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To inherit the excellent trait of an open-source project, we have decided to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release our project as open source to allow other people to build on top of our project and constantly improve it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until one day we receive enough funding from angel investors.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receiving the grant, we will turn the project into private, hire sophisticated software programmers to improve on top of the base, then release the product on a subscription basis for the general public.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3" name="Google Shape;263;p39"/>
          <p:cNvSpPr txBox="1"/>
          <p:nvPr>
            <p:ph type="title"/>
          </p:nvPr>
        </p:nvSpPr>
        <p:spPr>
          <a:xfrm>
            <a:off x="4721100" y="3127500"/>
            <a:ext cx="3989700" cy="366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Business plan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Marketing Conference by Slidesgo">
  <a:themeElements>
    <a:clrScheme name="Simple Light">
      <a:dk1>
        <a:srgbClr val="0C111F"/>
      </a:dk1>
      <a:lt1>
        <a:srgbClr val="FFFFFF"/>
      </a:lt1>
      <a:dk2>
        <a:srgbClr val="A132B7"/>
      </a:dk2>
      <a:lt2>
        <a:srgbClr val="E57DFF"/>
      </a:lt2>
      <a:accent1>
        <a:srgbClr val="750D8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